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0" r:id="rId3"/>
    <p:sldId id="258"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0090E2-AD96-538F-DBE6-24D5BA07605A}" v="80" dt="2022-02-28T20:33:31.9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p:scale>
          <a:sx n="62" d="100"/>
          <a:sy n="62" d="100"/>
        </p:scale>
        <p:origin x="562" y="55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239109-7C20-4C45-9259-B565706AB756}"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D99A3580-6DCA-4648-A4D9-F19E19098DE0}">
      <dgm:prSet/>
      <dgm:spPr/>
      <dgm:t>
        <a:bodyPr/>
        <a:lstStyle/>
        <a:p>
          <a:pPr algn="l" rtl="0"/>
          <a:r>
            <a:rPr lang="ru-RU" b="0" i="0" dirty="0"/>
            <a:t>She is known for advocating for human rights, especially the education of women and children in her native Pakistan, where the local Taliban have at times barred girls from attending school.</a:t>
          </a:r>
          <a:r>
            <a:rPr lang="ru-RU" b="0" i="0" dirty="0">
              <a:latin typeface="Gill Sans Nova"/>
            </a:rPr>
            <a:t> </a:t>
          </a:r>
          <a:r>
            <a:rPr lang="ru-RU" b="0" i="0" dirty="0"/>
            <a:t>In early 2009, when she was 11-12 years old, she wrote a blog under a pseudonym describing life during the Taliban occupation. The following summer, a journalist made a New York Times documentary about her life as the Pakistani military intervened in the region.</a:t>
          </a:r>
          <a:endParaRPr lang="en-US" b="0" i="0" dirty="0">
            <a:latin typeface="Gill Sans Nova"/>
          </a:endParaRPr>
        </a:p>
      </dgm:t>
    </dgm:pt>
    <dgm:pt modelId="{3F6EF45C-2051-48DA-AD0C-EEF1B125AA62}" type="parTrans" cxnId="{4CC2C760-1E51-4B98-A7D4-7C6654E6F428}">
      <dgm:prSet/>
      <dgm:spPr/>
      <dgm:t>
        <a:bodyPr/>
        <a:lstStyle/>
        <a:p>
          <a:endParaRPr lang="en-US"/>
        </a:p>
      </dgm:t>
    </dgm:pt>
    <dgm:pt modelId="{B5A2ADD2-9589-4226-91EB-F1BC0A9D973E}" type="sibTrans" cxnId="{4CC2C760-1E51-4B98-A7D4-7C6654E6F428}">
      <dgm:prSet/>
      <dgm:spPr/>
      <dgm:t>
        <a:bodyPr/>
        <a:lstStyle/>
        <a:p>
          <a:endParaRPr lang="en-US"/>
        </a:p>
      </dgm:t>
    </dgm:pt>
    <dgm:pt modelId="{31F3E3D8-6612-4659-B0FA-760E6BEDF3AB}">
      <dgm:prSet/>
      <dgm:spPr/>
      <dgm:t>
        <a:bodyPr/>
        <a:lstStyle/>
        <a:p>
          <a:pPr algn="l" rtl="0"/>
          <a:r>
            <a:rPr lang="ru-RU" b="0" i="0" dirty="0">
              <a:latin typeface="Gill Sans Nova"/>
            </a:rPr>
            <a:t>On</a:t>
          </a:r>
          <a:r>
            <a:rPr lang="ru-RU" b="0" i="0" dirty="0"/>
            <a:t> October 10, 2012, the Taliban tried to take her life because she bravely opposed them, as well as their intentions to ban women </a:t>
          </a:r>
          <a:r>
            <a:rPr lang="ru-RU" b="0" i="0" dirty="0" err="1"/>
            <a:t>from</a:t>
          </a:r>
          <a:r>
            <a:rPr lang="ru-RU" b="0" i="0" dirty="0"/>
            <a:t> </a:t>
          </a:r>
          <a:r>
            <a:rPr lang="ru-RU" b="0" i="0" dirty="0" err="1"/>
            <a:t>accessing</a:t>
          </a:r>
          <a:r>
            <a:rPr lang="ru-RU" b="0" i="0" dirty="0"/>
            <a:t> </a:t>
          </a:r>
          <a:r>
            <a:rPr lang="ru-RU" b="0" i="0" dirty="0" err="1"/>
            <a:t>education</a:t>
          </a:r>
          <a:r>
            <a:rPr lang="ru-RU" b="0" i="0" dirty="0"/>
            <a:t>.</a:t>
          </a:r>
          <a:r>
            <a:rPr lang="ru-RU" dirty="0">
              <a:latin typeface="Gill Sans Nova"/>
            </a:rPr>
            <a:t> </a:t>
          </a:r>
          <a:r>
            <a:rPr lang="ru-RU" dirty="0" err="1"/>
            <a:t>She</a:t>
          </a:r>
          <a:r>
            <a:rPr lang="ru-RU" dirty="0"/>
            <a:t> </a:t>
          </a:r>
          <a:r>
            <a:rPr lang="ru-RU" dirty="0" err="1"/>
            <a:t>survived</a:t>
          </a:r>
          <a:r>
            <a:rPr lang="ru-RU" dirty="0"/>
            <a:t> a </a:t>
          </a:r>
          <a:r>
            <a:rPr lang="ru-RU" dirty="0" err="1"/>
            <a:t>bullet</a:t>
          </a:r>
          <a:r>
            <a:rPr lang="ru-RU" dirty="0"/>
            <a:t> </a:t>
          </a:r>
          <a:r>
            <a:rPr lang="ru-RU" dirty="0" err="1"/>
            <a:t>in</a:t>
          </a:r>
          <a:r>
            <a:rPr lang="ru-RU" dirty="0"/>
            <a:t> </a:t>
          </a:r>
          <a:r>
            <a:rPr lang="ru-RU" dirty="0" err="1"/>
            <a:t>the</a:t>
          </a:r>
          <a:r>
            <a:rPr lang="ru-RU" dirty="0"/>
            <a:t> head</a:t>
          </a:r>
          <a:r>
            <a:rPr lang="ru-RU" b="0" i="0" dirty="0"/>
            <a:t>, which was fired by a masked Taliban to punish her for criticizing the Taliban regime on her blog, which forbids women from going to school. She was recovering after more than three months.</a:t>
          </a:r>
          <a:endParaRPr lang="ru-RU" dirty="0"/>
        </a:p>
      </dgm:t>
    </dgm:pt>
    <dgm:pt modelId="{146D02FD-47CC-4DF9-AB3B-CEB73113ED44}" type="parTrans" cxnId="{403955C0-175D-48A7-99C5-8C1515A9C41D}">
      <dgm:prSet/>
      <dgm:spPr/>
      <dgm:t>
        <a:bodyPr/>
        <a:lstStyle/>
        <a:p>
          <a:endParaRPr lang="en-US"/>
        </a:p>
      </dgm:t>
    </dgm:pt>
    <dgm:pt modelId="{A2244C25-FFCA-4F55-83C5-831953EB15B9}" type="sibTrans" cxnId="{403955C0-175D-48A7-99C5-8C1515A9C41D}">
      <dgm:prSet/>
      <dgm:spPr/>
      <dgm:t>
        <a:bodyPr/>
        <a:lstStyle/>
        <a:p>
          <a:endParaRPr lang="en-US"/>
        </a:p>
      </dgm:t>
    </dgm:pt>
    <dgm:pt modelId="{81BB4886-9A4D-4385-9B9C-3F5D76C9C250}" type="pres">
      <dgm:prSet presAssocID="{B0239109-7C20-4C45-9259-B565706AB756}" presName="hierChild1" presStyleCnt="0">
        <dgm:presLayoutVars>
          <dgm:chPref val="1"/>
          <dgm:dir/>
          <dgm:animOne val="branch"/>
          <dgm:animLvl val="lvl"/>
          <dgm:resizeHandles/>
        </dgm:presLayoutVars>
      </dgm:prSet>
      <dgm:spPr/>
    </dgm:pt>
    <dgm:pt modelId="{2722CC5D-5788-4BF2-9886-03A274783373}" type="pres">
      <dgm:prSet presAssocID="{D99A3580-6DCA-4648-A4D9-F19E19098DE0}" presName="hierRoot1" presStyleCnt="0"/>
      <dgm:spPr/>
    </dgm:pt>
    <dgm:pt modelId="{3EE5EB18-6E54-45B8-A33D-6AEDAEA670D9}" type="pres">
      <dgm:prSet presAssocID="{D99A3580-6DCA-4648-A4D9-F19E19098DE0}" presName="composite" presStyleCnt="0"/>
      <dgm:spPr/>
    </dgm:pt>
    <dgm:pt modelId="{1757E8DC-CA27-4553-AF1F-598145AFDD0E}" type="pres">
      <dgm:prSet presAssocID="{D99A3580-6DCA-4648-A4D9-F19E19098DE0}" presName="background" presStyleLbl="node0" presStyleIdx="0" presStyleCnt="2"/>
      <dgm:spPr/>
    </dgm:pt>
    <dgm:pt modelId="{E35CB4B3-4D96-4947-81E7-EBEBF76F7ED6}" type="pres">
      <dgm:prSet presAssocID="{D99A3580-6DCA-4648-A4D9-F19E19098DE0}" presName="text" presStyleLbl="fgAcc0" presStyleIdx="0" presStyleCnt="2" custScaleY="116068">
        <dgm:presLayoutVars>
          <dgm:chPref val="3"/>
        </dgm:presLayoutVars>
      </dgm:prSet>
      <dgm:spPr/>
    </dgm:pt>
    <dgm:pt modelId="{8F118509-96E6-4A0F-989A-8612945E5F2E}" type="pres">
      <dgm:prSet presAssocID="{D99A3580-6DCA-4648-A4D9-F19E19098DE0}" presName="hierChild2" presStyleCnt="0"/>
      <dgm:spPr/>
    </dgm:pt>
    <dgm:pt modelId="{676BCCD4-1B43-4FB8-82F2-271E3D1429FB}" type="pres">
      <dgm:prSet presAssocID="{31F3E3D8-6612-4659-B0FA-760E6BEDF3AB}" presName="hierRoot1" presStyleCnt="0"/>
      <dgm:spPr/>
    </dgm:pt>
    <dgm:pt modelId="{76708B89-04FF-4DDC-8ED7-66D20F141AFD}" type="pres">
      <dgm:prSet presAssocID="{31F3E3D8-6612-4659-B0FA-760E6BEDF3AB}" presName="composite" presStyleCnt="0"/>
      <dgm:spPr/>
    </dgm:pt>
    <dgm:pt modelId="{C7600491-5B6F-4674-B587-688C2FBEADE8}" type="pres">
      <dgm:prSet presAssocID="{31F3E3D8-6612-4659-B0FA-760E6BEDF3AB}" presName="background" presStyleLbl="node0" presStyleIdx="1" presStyleCnt="2"/>
      <dgm:spPr/>
    </dgm:pt>
    <dgm:pt modelId="{073257C9-19CC-4DF7-B37B-1F96887C9792}" type="pres">
      <dgm:prSet presAssocID="{31F3E3D8-6612-4659-B0FA-760E6BEDF3AB}" presName="text" presStyleLbl="fgAcc0" presStyleIdx="1" presStyleCnt="2" custScaleY="116292">
        <dgm:presLayoutVars>
          <dgm:chPref val="3"/>
        </dgm:presLayoutVars>
      </dgm:prSet>
      <dgm:spPr/>
    </dgm:pt>
    <dgm:pt modelId="{84473752-5C93-4F6C-9594-1B30CC5CC2E5}" type="pres">
      <dgm:prSet presAssocID="{31F3E3D8-6612-4659-B0FA-760E6BEDF3AB}" presName="hierChild2" presStyleCnt="0"/>
      <dgm:spPr/>
    </dgm:pt>
  </dgm:ptLst>
  <dgm:cxnLst>
    <dgm:cxn modelId="{11ED850E-A27D-44A8-8056-75E4175900BA}" type="presOf" srcId="{31F3E3D8-6612-4659-B0FA-760E6BEDF3AB}" destId="{073257C9-19CC-4DF7-B37B-1F96887C9792}" srcOrd="0" destOrd="0" presId="urn:microsoft.com/office/officeart/2005/8/layout/hierarchy1"/>
    <dgm:cxn modelId="{4CC2C760-1E51-4B98-A7D4-7C6654E6F428}" srcId="{B0239109-7C20-4C45-9259-B565706AB756}" destId="{D99A3580-6DCA-4648-A4D9-F19E19098DE0}" srcOrd="0" destOrd="0" parTransId="{3F6EF45C-2051-48DA-AD0C-EEF1B125AA62}" sibTransId="{B5A2ADD2-9589-4226-91EB-F1BC0A9D973E}"/>
    <dgm:cxn modelId="{8850FA9D-16CC-4983-A6C4-8AE6F871BC78}" type="presOf" srcId="{B0239109-7C20-4C45-9259-B565706AB756}" destId="{81BB4886-9A4D-4385-9B9C-3F5D76C9C250}" srcOrd="0" destOrd="0" presId="urn:microsoft.com/office/officeart/2005/8/layout/hierarchy1"/>
    <dgm:cxn modelId="{403955C0-175D-48A7-99C5-8C1515A9C41D}" srcId="{B0239109-7C20-4C45-9259-B565706AB756}" destId="{31F3E3D8-6612-4659-B0FA-760E6BEDF3AB}" srcOrd="1" destOrd="0" parTransId="{146D02FD-47CC-4DF9-AB3B-CEB73113ED44}" sibTransId="{A2244C25-FFCA-4F55-83C5-831953EB15B9}"/>
    <dgm:cxn modelId="{71961FCD-AF58-4525-AE53-D717F34C0D28}" type="presOf" srcId="{D99A3580-6DCA-4648-A4D9-F19E19098DE0}" destId="{E35CB4B3-4D96-4947-81E7-EBEBF76F7ED6}" srcOrd="0" destOrd="0" presId="urn:microsoft.com/office/officeart/2005/8/layout/hierarchy1"/>
    <dgm:cxn modelId="{79DBEEEB-D48F-4000-BB99-DEE835E04F86}" type="presParOf" srcId="{81BB4886-9A4D-4385-9B9C-3F5D76C9C250}" destId="{2722CC5D-5788-4BF2-9886-03A274783373}" srcOrd="0" destOrd="0" presId="urn:microsoft.com/office/officeart/2005/8/layout/hierarchy1"/>
    <dgm:cxn modelId="{1F870672-8AC1-450C-8B2F-4BA7DA475F1C}" type="presParOf" srcId="{2722CC5D-5788-4BF2-9886-03A274783373}" destId="{3EE5EB18-6E54-45B8-A33D-6AEDAEA670D9}" srcOrd="0" destOrd="0" presId="urn:microsoft.com/office/officeart/2005/8/layout/hierarchy1"/>
    <dgm:cxn modelId="{C950F00F-B8F0-4030-8DBD-C0F4DE3A4C7D}" type="presParOf" srcId="{3EE5EB18-6E54-45B8-A33D-6AEDAEA670D9}" destId="{1757E8DC-CA27-4553-AF1F-598145AFDD0E}" srcOrd="0" destOrd="0" presId="urn:microsoft.com/office/officeart/2005/8/layout/hierarchy1"/>
    <dgm:cxn modelId="{2EE0A1D0-B978-402F-83BF-910922943BAC}" type="presParOf" srcId="{3EE5EB18-6E54-45B8-A33D-6AEDAEA670D9}" destId="{E35CB4B3-4D96-4947-81E7-EBEBF76F7ED6}" srcOrd="1" destOrd="0" presId="urn:microsoft.com/office/officeart/2005/8/layout/hierarchy1"/>
    <dgm:cxn modelId="{DB88B32B-DE4B-4E88-99CC-C7541C07978E}" type="presParOf" srcId="{2722CC5D-5788-4BF2-9886-03A274783373}" destId="{8F118509-96E6-4A0F-989A-8612945E5F2E}" srcOrd="1" destOrd="0" presId="urn:microsoft.com/office/officeart/2005/8/layout/hierarchy1"/>
    <dgm:cxn modelId="{DB126912-7738-478B-A1D7-6A3EEFF53936}" type="presParOf" srcId="{81BB4886-9A4D-4385-9B9C-3F5D76C9C250}" destId="{676BCCD4-1B43-4FB8-82F2-271E3D1429FB}" srcOrd="1" destOrd="0" presId="urn:microsoft.com/office/officeart/2005/8/layout/hierarchy1"/>
    <dgm:cxn modelId="{EDDAA4DA-1B35-4679-9AA8-4DD382FC4F75}" type="presParOf" srcId="{676BCCD4-1B43-4FB8-82F2-271E3D1429FB}" destId="{76708B89-04FF-4DDC-8ED7-66D20F141AFD}" srcOrd="0" destOrd="0" presId="urn:microsoft.com/office/officeart/2005/8/layout/hierarchy1"/>
    <dgm:cxn modelId="{E418FB31-754C-4A69-AFD4-33CBCE838B67}" type="presParOf" srcId="{76708B89-04FF-4DDC-8ED7-66D20F141AFD}" destId="{C7600491-5B6F-4674-B587-688C2FBEADE8}" srcOrd="0" destOrd="0" presId="urn:microsoft.com/office/officeart/2005/8/layout/hierarchy1"/>
    <dgm:cxn modelId="{BF121442-E030-40BA-9EE6-DF39BE76C54F}" type="presParOf" srcId="{76708B89-04FF-4DDC-8ED7-66D20F141AFD}" destId="{073257C9-19CC-4DF7-B37B-1F96887C9792}" srcOrd="1" destOrd="0" presId="urn:microsoft.com/office/officeart/2005/8/layout/hierarchy1"/>
    <dgm:cxn modelId="{F5911D99-2B4B-4AAE-B268-B44255C4DE4B}" type="presParOf" srcId="{676BCCD4-1B43-4FB8-82F2-271E3D1429FB}" destId="{84473752-5C93-4F6C-9594-1B30CC5CC2E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18B7D2E-C5C0-42D5-A9BC-C8CE025945E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96840C2A-6DAF-4416-98FC-221BFC899A23}">
      <dgm:prSet/>
      <dgm:spPr/>
      <dgm:t>
        <a:bodyPr/>
        <a:lstStyle/>
        <a:p>
          <a:pPr algn="l" rtl="0"/>
          <a:r>
            <a:rPr lang="ru-RU" b="0" i="0" dirty="0"/>
            <a:t>The world was shocked by the attempted brutal murder, and because of her courage, in 2014 she won the Nobel Peace Prize. Although she was very young, Malala was an example that children and young people can contribute to improving their own situation.</a:t>
          </a:r>
          <a:endParaRPr lang="en-US" dirty="0"/>
        </a:p>
      </dgm:t>
    </dgm:pt>
    <dgm:pt modelId="{BDDEECA5-0084-4A33-B3AF-F537C68489D3}" type="parTrans" cxnId="{885CE101-1246-4041-8086-AFCE12D37F4C}">
      <dgm:prSet/>
      <dgm:spPr/>
      <dgm:t>
        <a:bodyPr/>
        <a:lstStyle/>
        <a:p>
          <a:endParaRPr lang="en-US"/>
        </a:p>
      </dgm:t>
    </dgm:pt>
    <dgm:pt modelId="{A982045E-4AD3-48D9-B016-D918EE6ED2B0}" type="sibTrans" cxnId="{885CE101-1246-4041-8086-AFCE12D37F4C}">
      <dgm:prSet/>
      <dgm:spPr/>
      <dgm:t>
        <a:bodyPr/>
        <a:lstStyle/>
        <a:p>
          <a:endParaRPr lang="en-US"/>
        </a:p>
      </dgm:t>
    </dgm:pt>
    <dgm:pt modelId="{1A62ED21-DF5D-4D00-B239-0930C5C1BFB4}">
      <dgm:prSet/>
      <dgm:spPr/>
      <dgm:t>
        <a:bodyPr/>
        <a:lstStyle/>
        <a:p>
          <a:pPr algn="l"/>
          <a:r>
            <a:rPr lang="ru-RU" b="0" i="0" dirty="0" err="1"/>
            <a:t>She</a:t>
          </a:r>
          <a:r>
            <a:rPr lang="ru-RU" b="0" i="0" dirty="0"/>
            <a:t> </a:t>
          </a:r>
          <a:r>
            <a:rPr lang="ru-RU" b="0" i="0" dirty="0" err="1"/>
            <a:t>was</a:t>
          </a:r>
          <a:r>
            <a:rPr lang="ru-RU" b="0" i="0" dirty="0"/>
            <a:t> </a:t>
          </a:r>
          <a:r>
            <a:rPr lang="ru-RU" b="0" i="0" dirty="0" err="1"/>
            <a:t>not</a:t>
          </a:r>
          <a:r>
            <a:rPr lang="ru-RU" b="0" i="0" dirty="0"/>
            <a:t> </a:t>
          </a:r>
          <a:r>
            <a:rPr lang="ru-RU" b="0" i="0" dirty="0" err="1"/>
            <a:t>discouraged</a:t>
          </a:r>
          <a:r>
            <a:rPr lang="ru-RU" b="0" i="0" dirty="0"/>
            <a:t> </a:t>
          </a:r>
          <a:r>
            <a:rPr lang="ru-RU" b="0" i="0" dirty="0" err="1"/>
            <a:t>by</a:t>
          </a:r>
          <a:r>
            <a:rPr lang="ru-RU" b="0" i="0" dirty="0"/>
            <a:t> the assassination and continued to speak out about the importance of education. At no point did she think of giving up her activist engagement.</a:t>
          </a:r>
          <a:endParaRPr lang="en-US" dirty="0"/>
        </a:p>
      </dgm:t>
    </dgm:pt>
    <dgm:pt modelId="{34303B09-3EC6-452E-9A70-0F2917E4D54A}" type="parTrans" cxnId="{01D5F5C8-548C-45B0-9F64-81E9F86EA44C}">
      <dgm:prSet/>
      <dgm:spPr/>
      <dgm:t>
        <a:bodyPr/>
        <a:lstStyle/>
        <a:p>
          <a:endParaRPr lang="en-US"/>
        </a:p>
      </dgm:t>
    </dgm:pt>
    <dgm:pt modelId="{A982E695-70CA-4C30-B164-F8DE07089710}" type="sibTrans" cxnId="{01D5F5C8-548C-45B0-9F64-81E9F86EA44C}">
      <dgm:prSet/>
      <dgm:spPr/>
      <dgm:t>
        <a:bodyPr/>
        <a:lstStyle/>
        <a:p>
          <a:endParaRPr lang="en-US"/>
        </a:p>
      </dgm:t>
    </dgm:pt>
    <dgm:pt modelId="{05271FD7-CA6E-4C98-86DE-D40047AC4062}">
      <dgm:prSet/>
      <dgm:spPr/>
      <dgm:t>
        <a:bodyPr/>
        <a:lstStyle/>
        <a:p>
          <a:r>
            <a:rPr lang="ru-RU" b="0" i="0" dirty="0">
              <a:latin typeface="Gill Sans Nova"/>
            </a:rPr>
            <a:t>"</a:t>
          </a:r>
          <a:r>
            <a:rPr lang="ru-RU" b="0" i="0" dirty="0"/>
            <a:t>The </a:t>
          </a:r>
          <a:r>
            <a:rPr lang="ru-RU" b="0" i="0" dirty="0" err="1"/>
            <a:t>terrorists</a:t>
          </a:r>
          <a:r>
            <a:rPr lang="ru-RU" b="0" i="0" dirty="0"/>
            <a:t> </a:t>
          </a:r>
          <a:r>
            <a:rPr lang="ru-RU" b="0" i="0" dirty="0" err="1"/>
            <a:t>thought</a:t>
          </a:r>
          <a:r>
            <a:rPr lang="ru-RU" b="0" i="0" dirty="0"/>
            <a:t> </a:t>
          </a:r>
          <a:r>
            <a:rPr lang="ru-RU" b="0" i="0" dirty="0" err="1"/>
            <a:t>that</a:t>
          </a:r>
          <a:r>
            <a:rPr lang="ru-RU" b="0" i="0" dirty="0"/>
            <a:t> </a:t>
          </a:r>
          <a:r>
            <a:rPr lang="ru-RU" b="0" i="0" dirty="0" err="1"/>
            <a:t>they</a:t>
          </a:r>
          <a:r>
            <a:rPr lang="ru-RU" b="0" i="0" dirty="0"/>
            <a:t> </a:t>
          </a:r>
          <a:r>
            <a:rPr lang="ru-RU" b="0" i="0" dirty="0" err="1"/>
            <a:t>would</a:t>
          </a:r>
          <a:r>
            <a:rPr lang="ru-RU" b="0" i="0" dirty="0"/>
            <a:t> </a:t>
          </a:r>
          <a:r>
            <a:rPr lang="ru-RU" b="0" i="0" dirty="0" err="1"/>
            <a:t>change</a:t>
          </a:r>
          <a:r>
            <a:rPr lang="ru-RU" b="0" i="0" dirty="0"/>
            <a:t> </a:t>
          </a:r>
          <a:r>
            <a:rPr lang="ru-RU" b="0" i="0" dirty="0" err="1"/>
            <a:t>our</a:t>
          </a:r>
          <a:r>
            <a:rPr lang="ru-RU" b="0" i="0" dirty="0"/>
            <a:t> goals and stop our ambitions, but nothing has changed in my life, except that weakness, fear and hopelessness have died. Even if I held a weapon and he was in front of me, I would not shoot him," she said in a speech to the UN.</a:t>
          </a:r>
          <a:endParaRPr lang="en-US" dirty="0"/>
        </a:p>
      </dgm:t>
    </dgm:pt>
    <dgm:pt modelId="{00415435-D43C-45C6-9C21-D9528A67AEE8}" type="parTrans" cxnId="{52AE195C-DA2B-457D-AEBE-3D4DA444856B}">
      <dgm:prSet/>
      <dgm:spPr/>
      <dgm:t>
        <a:bodyPr/>
        <a:lstStyle/>
        <a:p>
          <a:endParaRPr lang="en-US"/>
        </a:p>
      </dgm:t>
    </dgm:pt>
    <dgm:pt modelId="{BCC3F820-98FC-4A87-B1A6-6B98DE2C139F}" type="sibTrans" cxnId="{52AE195C-DA2B-457D-AEBE-3D4DA444856B}">
      <dgm:prSet/>
      <dgm:spPr/>
      <dgm:t>
        <a:bodyPr/>
        <a:lstStyle/>
        <a:p>
          <a:endParaRPr lang="en-US"/>
        </a:p>
      </dgm:t>
    </dgm:pt>
    <dgm:pt modelId="{C42C26DC-B4A8-446A-B064-32B303548EBA}" type="pres">
      <dgm:prSet presAssocID="{D18B7D2E-C5C0-42D5-A9BC-C8CE025945E7}" presName="hierChild1" presStyleCnt="0">
        <dgm:presLayoutVars>
          <dgm:chPref val="1"/>
          <dgm:dir/>
          <dgm:animOne val="branch"/>
          <dgm:animLvl val="lvl"/>
          <dgm:resizeHandles/>
        </dgm:presLayoutVars>
      </dgm:prSet>
      <dgm:spPr/>
    </dgm:pt>
    <dgm:pt modelId="{4590228E-EECE-4515-BAFC-B2D8A6B75246}" type="pres">
      <dgm:prSet presAssocID="{96840C2A-6DAF-4416-98FC-221BFC899A23}" presName="hierRoot1" presStyleCnt="0"/>
      <dgm:spPr/>
    </dgm:pt>
    <dgm:pt modelId="{FB5C442A-2265-46BF-9C3B-DF32B6794846}" type="pres">
      <dgm:prSet presAssocID="{96840C2A-6DAF-4416-98FC-221BFC899A23}" presName="composite" presStyleCnt="0"/>
      <dgm:spPr/>
    </dgm:pt>
    <dgm:pt modelId="{85336C5A-DDB0-4EB5-9B74-56CB6EF57F27}" type="pres">
      <dgm:prSet presAssocID="{96840C2A-6DAF-4416-98FC-221BFC899A23}" presName="background" presStyleLbl="node0" presStyleIdx="0" presStyleCnt="3"/>
      <dgm:spPr/>
    </dgm:pt>
    <dgm:pt modelId="{18111EC5-C51C-4490-AAFC-EAC2389FF4CD}" type="pres">
      <dgm:prSet presAssocID="{96840C2A-6DAF-4416-98FC-221BFC899A23}" presName="text" presStyleLbl="fgAcc0" presStyleIdx="0" presStyleCnt="3" custScaleY="149955">
        <dgm:presLayoutVars>
          <dgm:chPref val="3"/>
        </dgm:presLayoutVars>
      </dgm:prSet>
      <dgm:spPr/>
    </dgm:pt>
    <dgm:pt modelId="{AEF40387-CE29-480D-B97D-4721F2A31B6B}" type="pres">
      <dgm:prSet presAssocID="{96840C2A-6DAF-4416-98FC-221BFC899A23}" presName="hierChild2" presStyleCnt="0"/>
      <dgm:spPr/>
    </dgm:pt>
    <dgm:pt modelId="{BF95C0D7-8A69-4F7A-8EB7-C2C2CFF1102B}" type="pres">
      <dgm:prSet presAssocID="{1A62ED21-DF5D-4D00-B239-0930C5C1BFB4}" presName="hierRoot1" presStyleCnt="0"/>
      <dgm:spPr/>
    </dgm:pt>
    <dgm:pt modelId="{C8BBBBF3-6298-450E-AD28-E3AC4D42CE1D}" type="pres">
      <dgm:prSet presAssocID="{1A62ED21-DF5D-4D00-B239-0930C5C1BFB4}" presName="composite" presStyleCnt="0"/>
      <dgm:spPr/>
    </dgm:pt>
    <dgm:pt modelId="{60AD76BF-8FF2-4819-86BA-EF887AF45A3A}" type="pres">
      <dgm:prSet presAssocID="{1A62ED21-DF5D-4D00-B239-0930C5C1BFB4}" presName="background" presStyleLbl="node0" presStyleIdx="1" presStyleCnt="3"/>
      <dgm:spPr/>
    </dgm:pt>
    <dgm:pt modelId="{A9CED3F5-89F7-49E7-AA9E-F7FDE7EFDAD0}" type="pres">
      <dgm:prSet presAssocID="{1A62ED21-DF5D-4D00-B239-0930C5C1BFB4}" presName="text" presStyleLbl="fgAcc0" presStyleIdx="1" presStyleCnt="3" custScaleY="146830">
        <dgm:presLayoutVars>
          <dgm:chPref val="3"/>
        </dgm:presLayoutVars>
      </dgm:prSet>
      <dgm:spPr/>
    </dgm:pt>
    <dgm:pt modelId="{F8AAFFE6-8920-46CF-BBA3-8CE62A64F858}" type="pres">
      <dgm:prSet presAssocID="{1A62ED21-DF5D-4D00-B239-0930C5C1BFB4}" presName="hierChild2" presStyleCnt="0"/>
      <dgm:spPr/>
    </dgm:pt>
    <dgm:pt modelId="{ED87782C-28A7-4C02-AD59-34B849F51EE0}" type="pres">
      <dgm:prSet presAssocID="{05271FD7-CA6E-4C98-86DE-D40047AC4062}" presName="hierRoot1" presStyleCnt="0"/>
      <dgm:spPr/>
    </dgm:pt>
    <dgm:pt modelId="{16E4D8D7-1B96-4E19-A0E5-1C12B0D73C7B}" type="pres">
      <dgm:prSet presAssocID="{05271FD7-CA6E-4C98-86DE-D40047AC4062}" presName="composite" presStyleCnt="0"/>
      <dgm:spPr/>
    </dgm:pt>
    <dgm:pt modelId="{AAE727B6-5863-47FA-A547-8A8FE176C845}" type="pres">
      <dgm:prSet presAssocID="{05271FD7-CA6E-4C98-86DE-D40047AC4062}" presName="background" presStyleLbl="node0" presStyleIdx="2" presStyleCnt="3"/>
      <dgm:spPr/>
    </dgm:pt>
    <dgm:pt modelId="{42FE6305-ACAE-4081-8378-456FC90C1F8C}" type="pres">
      <dgm:prSet presAssocID="{05271FD7-CA6E-4C98-86DE-D40047AC4062}" presName="text" presStyleLbl="fgAcc0" presStyleIdx="2" presStyleCnt="3" custScaleY="150042">
        <dgm:presLayoutVars>
          <dgm:chPref val="3"/>
        </dgm:presLayoutVars>
      </dgm:prSet>
      <dgm:spPr/>
    </dgm:pt>
    <dgm:pt modelId="{66FCD70D-6370-425D-99BD-376F37047BFE}" type="pres">
      <dgm:prSet presAssocID="{05271FD7-CA6E-4C98-86DE-D40047AC4062}" presName="hierChild2" presStyleCnt="0"/>
      <dgm:spPr/>
    </dgm:pt>
  </dgm:ptLst>
  <dgm:cxnLst>
    <dgm:cxn modelId="{885CE101-1246-4041-8086-AFCE12D37F4C}" srcId="{D18B7D2E-C5C0-42D5-A9BC-C8CE025945E7}" destId="{96840C2A-6DAF-4416-98FC-221BFC899A23}" srcOrd="0" destOrd="0" parTransId="{BDDEECA5-0084-4A33-B3AF-F537C68489D3}" sibTransId="{A982045E-4AD3-48D9-B016-D918EE6ED2B0}"/>
    <dgm:cxn modelId="{E667A02F-4ECB-469B-823B-F45B00D79039}" type="presOf" srcId="{96840C2A-6DAF-4416-98FC-221BFC899A23}" destId="{18111EC5-C51C-4490-AAFC-EAC2389FF4CD}" srcOrd="0" destOrd="0" presId="urn:microsoft.com/office/officeart/2005/8/layout/hierarchy1"/>
    <dgm:cxn modelId="{52AE195C-DA2B-457D-AEBE-3D4DA444856B}" srcId="{D18B7D2E-C5C0-42D5-A9BC-C8CE025945E7}" destId="{05271FD7-CA6E-4C98-86DE-D40047AC4062}" srcOrd="2" destOrd="0" parTransId="{00415435-D43C-45C6-9C21-D9528A67AEE8}" sibTransId="{BCC3F820-98FC-4A87-B1A6-6B98DE2C139F}"/>
    <dgm:cxn modelId="{0A7D664C-07FB-473D-8F52-76D4CBB8877A}" type="presOf" srcId="{D18B7D2E-C5C0-42D5-A9BC-C8CE025945E7}" destId="{C42C26DC-B4A8-446A-B064-32B303548EBA}" srcOrd="0" destOrd="0" presId="urn:microsoft.com/office/officeart/2005/8/layout/hierarchy1"/>
    <dgm:cxn modelId="{69751196-E935-4C02-93E0-20F97BE14BF8}" type="presOf" srcId="{05271FD7-CA6E-4C98-86DE-D40047AC4062}" destId="{42FE6305-ACAE-4081-8378-456FC90C1F8C}" srcOrd="0" destOrd="0" presId="urn:microsoft.com/office/officeart/2005/8/layout/hierarchy1"/>
    <dgm:cxn modelId="{14BAF1B1-34ED-4CFA-8DB5-4D6DAE9D1246}" type="presOf" srcId="{1A62ED21-DF5D-4D00-B239-0930C5C1BFB4}" destId="{A9CED3F5-89F7-49E7-AA9E-F7FDE7EFDAD0}" srcOrd="0" destOrd="0" presId="urn:microsoft.com/office/officeart/2005/8/layout/hierarchy1"/>
    <dgm:cxn modelId="{01D5F5C8-548C-45B0-9F64-81E9F86EA44C}" srcId="{D18B7D2E-C5C0-42D5-A9BC-C8CE025945E7}" destId="{1A62ED21-DF5D-4D00-B239-0930C5C1BFB4}" srcOrd="1" destOrd="0" parTransId="{34303B09-3EC6-452E-9A70-0F2917E4D54A}" sibTransId="{A982E695-70CA-4C30-B164-F8DE07089710}"/>
    <dgm:cxn modelId="{5DF394C4-D6CE-45EF-A8F4-EF05F17EDDE4}" type="presParOf" srcId="{C42C26DC-B4A8-446A-B064-32B303548EBA}" destId="{4590228E-EECE-4515-BAFC-B2D8A6B75246}" srcOrd="0" destOrd="0" presId="urn:microsoft.com/office/officeart/2005/8/layout/hierarchy1"/>
    <dgm:cxn modelId="{759EC85C-8194-463A-B785-4EB66473C1A6}" type="presParOf" srcId="{4590228E-EECE-4515-BAFC-B2D8A6B75246}" destId="{FB5C442A-2265-46BF-9C3B-DF32B6794846}" srcOrd="0" destOrd="0" presId="urn:microsoft.com/office/officeart/2005/8/layout/hierarchy1"/>
    <dgm:cxn modelId="{1CAAF7C1-42DB-4DF7-839A-2142177F469A}" type="presParOf" srcId="{FB5C442A-2265-46BF-9C3B-DF32B6794846}" destId="{85336C5A-DDB0-4EB5-9B74-56CB6EF57F27}" srcOrd="0" destOrd="0" presId="urn:microsoft.com/office/officeart/2005/8/layout/hierarchy1"/>
    <dgm:cxn modelId="{D7189F3E-D032-428C-8E78-4CDD973DECB6}" type="presParOf" srcId="{FB5C442A-2265-46BF-9C3B-DF32B6794846}" destId="{18111EC5-C51C-4490-AAFC-EAC2389FF4CD}" srcOrd="1" destOrd="0" presId="urn:microsoft.com/office/officeart/2005/8/layout/hierarchy1"/>
    <dgm:cxn modelId="{6ECC0735-A0DB-4F97-A636-7DBAC4224E19}" type="presParOf" srcId="{4590228E-EECE-4515-BAFC-B2D8A6B75246}" destId="{AEF40387-CE29-480D-B97D-4721F2A31B6B}" srcOrd="1" destOrd="0" presId="urn:microsoft.com/office/officeart/2005/8/layout/hierarchy1"/>
    <dgm:cxn modelId="{7C77F6EF-E5DA-48EA-A771-60110EC1A232}" type="presParOf" srcId="{C42C26DC-B4A8-446A-B064-32B303548EBA}" destId="{BF95C0D7-8A69-4F7A-8EB7-C2C2CFF1102B}" srcOrd="1" destOrd="0" presId="urn:microsoft.com/office/officeart/2005/8/layout/hierarchy1"/>
    <dgm:cxn modelId="{BC55C31E-FDA9-42B3-B64B-A107F8284FAB}" type="presParOf" srcId="{BF95C0D7-8A69-4F7A-8EB7-C2C2CFF1102B}" destId="{C8BBBBF3-6298-450E-AD28-E3AC4D42CE1D}" srcOrd="0" destOrd="0" presId="urn:microsoft.com/office/officeart/2005/8/layout/hierarchy1"/>
    <dgm:cxn modelId="{83ECDE64-E6F4-476E-A9F7-BE98E5B100A0}" type="presParOf" srcId="{C8BBBBF3-6298-450E-AD28-E3AC4D42CE1D}" destId="{60AD76BF-8FF2-4819-86BA-EF887AF45A3A}" srcOrd="0" destOrd="0" presId="urn:microsoft.com/office/officeart/2005/8/layout/hierarchy1"/>
    <dgm:cxn modelId="{60D83AAE-2161-4979-97E6-AAB0A34DC8ED}" type="presParOf" srcId="{C8BBBBF3-6298-450E-AD28-E3AC4D42CE1D}" destId="{A9CED3F5-89F7-49E7-AA9E-F7FDE7EFDAD0}" srcOrd="1" destOrd="0" presId="urn:microsoft.com/office/officeart/2005/8/layout/hierarchy1"/>
    <dgm:cxn modelId="{43CC8111-CFE7-4E41-82AD-1DE122FA17E7}" type="presParOf" srcId="{BF95C0D7-8A69-4F7A-8EB7-C2C2CFF1102B}" destId="{F8AAFFE6-8920-46CF-BBA3-8CE62A64F858}" srcOrd="1" destOrd="0" presId="urn:microsoft.com/office/officeart/2005/8/layout/hierarchy1"/>
    <dgm:cxn modelId="{F28D81ED-56E6-4526-9ED2-5E01C55265E5}" type="presParOf" srcId="{C42C26DC-B4A8-446A-B064-32B303548EBA}" destId="{ED87782C-28A7-4C02-AD59-34B849F51EE0}" srcOrd="2" destOrd="0" presId="urn:microsoft.com/office/officeart/2005/8/layout/hierarchy1"/>
    <dgm:cxn modelId="{01CCB15E-19FA-4E3D-BA12-CC335E9F5CB8}" type="presParOf" srcId="{ED87782C-28A7-4C02-AD59-34B849F51EE0}" destId="{16E4D8D7-1B96-4E19-A0E5-1C12B0D73C7B}" srcOrd="0" destOrd="0" presId="urn:microsoft.com/office/officeart/2005/8/layout/hierarchy1"/>
    <dgm:cxn modelId="{C4830381-7F1A-407D-917F-E64A99AE3BD1}" type="presParOf" srcId="{16E4D8D7-1B96-4E19-A0E5-1C12B0D73C7B}" destId="{AAE727B6-5863-47FA-A547-8A8FE176C845}" srcOrd="0" destOrd="0" presId="urn:microsoft.com/office/officeart/2005/8/layout/hierarchy1"/>
    <dgm:cxn modelId="{9A9359C8-218B-4A0A-8A91-17E9C9E51EBF}" type="presParOf" srcId="{16E4D8D7-1B96-4E19-A0E5-1C12B0D73C7B}" destId="{42FE6305-ACAE-4081-8378-456FC90C1F8C}" srcOrd="1" destOrd="0" presId="urn:microsoft.com/office/officeart/2005/8/layout/hierarchy1"/>
    <dgm:cxn modelId="{E1CC2FE5-1A60-43F2-B338-FBCCF7ACF191}" type="presParOf" srcId="{ED87782C-28A7-4C02-AD59-34B849F51EE0}" destId="{66FCD70D-6370-425D-99BD-376F37047BF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57E8DC-CA27-4553-AF1F-598145AFDD0E}">
      <dsp:nvSpPr>
        <dsp:cNvPr id="0" name=""/>
        <dsp:cNvSpPr/>
      </dsp:nvSpPr>
      <dsp:spPr>
        <a:xfrm>
          <a:off x="1283" y="866272"/>
          <a:ext cx="4505585" cy="332075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5CB4B3-4D96-4947-81E7-EBEBF76F7ED6}">
      <dsp:nvSpPr>
        <dsp:cNvPr id="0" name=""/>
        <dsp:cNvSpPr/>
      </dsp:nvSpPr>
      <dsp:spPr>
        <a:xfrm>
          <a:off x="501904" y="1341862"/>
          <a:ext cx="4505585" cy="332075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ru-RU" sz="1800" b="0" i="0" kern="1200" dirty="0"/>
            <a:t>She is known for advocating for human rights, especially the education of women and children in her native Pakistan, where the local Taliban have at times barred girls from attending school.</a:t>
          </a:r>
          <a:r>
            <a:rPr lang="ru-RU" sz="1800" b="0" i="0" kern="1200" dirty="0">
              <a:latin typeface="Gill Sans Nova"/>
            </a:rPr>
            <a:t> </a:t>
          </a:r>
          <a:r>
            <a:rPr lang="ru-RU" sz="1800" b="0" i="0" kern="1200" dirty="0"/>
            <a:t>In early 2009, when she was 11-12 years old, she wrote a blog under a pseudonym describing life during the Taliban occupation. The following summer, a journalist made a New York Times documentary about her life as the Pakistani military intervened in the region.</a:t>
          </a:r>
          <a:endParaRPr lang="en-US" sz="1800" b="0" i="0" kern="1200" dirty="0">
            <a:latin typeface="Gill Sans Nova"/>
          </a:endParaRPr>
        </a:p>
      </dsp:txBody>
      <dsp:txXfrm>
        <a:off x="599166" y="1439124"/>
        <a:ext cx="4311061" cy="3126235"/>
      </dsp:txXfrm>
    </dsp:sp>
    <dsp:sp modelId="{C7600491-5B6F-4674-B587-688C2FBEADE8}">
      <dsp:nvSpPr>
        <dsp:cNvPr id="0" name=""/>
        <dsp:cNvSpPr/>
      </dsp:nvSpPr>
      <dsp:spPr>
        <a:xfrm>
          <a:off x="5508110" y="866272"/>
          <a:ext cx="4505585" cy="332716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3257C9-19CC-4DF7-B37B-1F96887C9792}">
      <dsp:nvSpPr>
        <dsp:cNvPr id="0" name=""/>
        <dsp:cNvSpPr/>
      </dsp:nvSpPr>
      <dsp:spPr>
        <a:xfrm>
          <a:off x="6008730" y="1341862"/>
          <a:ext cx="4505585" cy="33271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ru-RU" sz="1800" b="0" i="0" kern="1200" dirty="0">
              <a:latin typeface="Gill Sans Nova"/>
            </a:rPr>
            <a:t>On</a:t>
          </a:r>
          <a:r>
            <a:rPr lang="ru-RU" sz="1800" b="0" i="0" kern="1200" dirty="0"/>
            <a:t> October 10, 2012, the Taliban tried to take her life because she bravely opposed them, as well as their intentions to ban women </a:t>
          </a:r>
          <a:r>
            <a:rPr lang="ru-RU" sz="1800" b="0" i="0" kern="1200" dirty="0" err="1"/>
            <a:t>from</a:t>
          </a:r>
          <a:r>
            <a:rPr lang="ru-RU" sz="1800" b="0" i="0" kern="1200" dirty="0"/>
            <a:t> </a:t>
          </a:r>
          <a:r>
            <a:rPr lang="ru-RU" sz="1800" b="0" i="0" kern="1200" dirty="0" err="1"/>
            <a:t>accessing</a:t>
          </a:r>
          <a:r>
            <a:rPr lang="ru-RU" sz="1800" b="0" i="0" kern="1200" dirty="0"/>
            <a:t> </a:t>
          </a:r>
          <a:r>
            <a:rPr lang="ru-RU" sz="1800" b="0" i="0" kern="1200" dirty="0" err="1"/>
            <a:t>education</a:t>
          </a:r>
          <a:r>
            <a:rPr lang="ru-RU" sz="1800" b="0" i="0" kern="1200" dirty="0"/>
            <a:t>.</a:t>
          </a:r>
          <a:r>
            <a:rPr lang="ru-RU" sz="1800" kern="1200" dirty="0">
              <a:latin typeface="Gill Sans Nova"/>
            </a:rPr>
            <a:t> </a:t>
          </a:r>
          <a:r>
            <a:rPr lang="ru-RU" sz="1800" kern="1200" dirty="0" err="1"/>
            <a:t>She</a:t>
          </a:r>
          <a:r>
            <a:rPr lang="ru-RU" sz="1800" kern="1200" dirty="0"/>
            <a:t> </a:t>
          </a:r>
          <a:r>
            <a:rPr lang="ru-RU" sz="1800" kern="1200" dirty="0" err="1"/>
            <a:t>survived</a:t>
          </a:r>
          <a:r>
            <a:rPr lang="ru-RU" sz="1800" kern="1200" dirty="0"/>
            <a:t> a </a:t>
          </a:r>
          <a:r>
            <a:rPr lang="ru-RU" sz="1800" kern="1200" dirty="0" err="1"/>
            <a:t>bullet</a:t>
          </a:r>
          <a:r>
            <a:rPr lang="ru-RU" sz="1800" kern="1200" dirty="0"/>
            <a:t> </a:t>
          </a:r>
          <a:r>
            <a:rPr lang="ru-RU" sz="1800" kern="1200" dirty="0" err="1"/>
            <a:t>in</a:t>
          </a:r>
          <a:r>
            <a:rPr lang="ru-RU" sz="1800" kern="1200" dirty="0"/>
            <a:t> </a:t>
          </a:r>
          <a:r>
            <a:rPr lang="ru-RU" sz="1800" kern="1200" dirty="0" err="1"/>
            <a:t>the</a:t>
          </a:r>
          <a:r>
            <a:rPr lang="ru-RU" sz="1800" kern="1200" dirty="0"/>
            <a:t> head</a:t>
          </a:r>
          <a:r>
            <a:rPr lang="ru-RU" sz="1800" b="0" i="0" kern="1200" dirty="0"/>
            <a:t>, which was fired by a masked Taliban to punish her for criticizing the Taliban regime on her blog, which forbids women from going to school. She was recovering after more than three months.</a:t>
          </a:r>
          <a:endParaRPr lang="ru-RU" sz="1800" kern="1200" dirty="0"/>
        </a:p>
      </dsp:txBody>
      <dsp:txXfrm>
        <a:off x="6106179" y="1439311"/>
        <a:ext cx="4310687" cy="31322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336C5A-DDB0-4EB5-9B74-56CB6EF57F27}">
      <dsp:nvSpPr>
        <dsp:cNvPr id="0" name=""/>
        <dsp:cNvSpPr/>
      </dsp:nvSpPr>
      <dsp:spPr>
        <a:xfrm>
          <a:off x="0" y="1457415"/>
          <a:ext cx="3051570" cy="29057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111EC5-C51C-4490-AAFC-EAC2389FF4CD}">
      <dsp:nvSpPr>
        <dsp:cNvPr id="0" name=""/>
        <dsp:cNvSpPr/>
      </dsp:nvSpPr>
      <dsp:spPr>
        <a:xfrm>
          <a:off x="339063" y="1779525"/>
          <a:ext cx="3051570" cy="29057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ru-RU" sz="1700" b="0" i="0" kern="1200" dirty="0"/>
            <a:t>The world was shocked by the attempted brutal murder, and because of her courage, in 2014 she won the Nobel Peace Prize. Although she was very young, Malala was an example that children and young people can contribute to improving their own situation.</a:t>
          </a:r>
          <a:endParaRPr lang="en-US" sz="1700" kern="1200" dirty="0"/>
        </a:p>
      </dsp:txBody>
      <dsp:txXfrm>
        <a:off x="424169" y="1864631"/>
        <a:ext cx="2881358" cy="2735536"/>
      </dsp:txXfrm>
    </dsp:sp>
    <dsp:sp modelId="{60AD76BF-8FF2-4819-86BA-EF887AF45A3A}">
      <dsp:nvSpPr>
        <dsp:cNvPr id="0" name=""/>
        <dsp:cNvSpPr/>
      </dsp:nvSpPr>
      <dsp:spPr>
        <a:xfrm>
          <a:off x="3729696" y="1457415"/>
          <a:ext cx="3051570" cy="28451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CED3F5-89F7-49E7-AA9E-F7FDE7EFDAD0}">
      <dsp:nvSpPr>
        <dsp:cNvPr id="0" name=""/>
        <dsp:cNvSpPr/>
      </dsp:nvSpPr>
      <dsp:spPr>
        <a:xfrm>
          <a:off x="4068760" y="1779525"/>
          <a:ext cx="3051570" cy="284519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ru-RU" sz="1700" b="0" i="0" kern="1200" dirty="0" err="1"/>
            <a:t>She</a:t>
          </a:r>
          <a:r>
            <a:rPr lang="ru-RU" sz="1700" b="0" i="0" kern="1200" dirty="0"/>
            <a:t> </a:t>
          </a:r>
          <a:r>
            <a:rPr lang="ru-RU" sz="1700" b="0" i="0" kern="1200" dirty="0" err="1"/>
            <a:t>was</a:t>
          </a:r>
          <a:r>
            <a:rPr lang="ru-RU" sz="1700" b="0" i="0" kern="1200" dirty="0"/>
            <a:t> </a:t>
          </a:r>
          <a:r>
            <a:rPr lang="ru-RU" sz="1700" b="0" i="0" kern="1200" dirty="0" err="1"/>
            <a:t>not</a:t>
          </a:r>
          <a:r>
            <a:rPr lang="ru-RU" sz="1700" b="0" i="0" kern="1200" dirty="0"/>
            <a:t> </a:t>
          </a:r>
          <a:r>
            <a:rPr lang="ru-RU" sz="1700" b="0" i="0" kern="1200" dirty="0" err="1"/>
            <a:t>discouraged</a:t>
          </a:r>
          <a:r>
            <a:rPr lang="ru-RU" sz="1700" b="0" i="0" kern="1200" dirty="0"/>
            <a:t> </a:t>
          </a:r>
          <a:r>
            <a:rPr lang="ru-RU" sz="1700" b="0" i="0" kern="1200" dirty="0" err="1"/>
            <a:t>by</a:t>
          </a:r>
          <a:r>
            <a:rPr lang="ru-RU" sz="1700" b="0" i="0" kern="1200" dirty="0"/>
            <a:t> the assassination and continued to speak out about the importance of education. At no point did she think of giving up her activist engagement.</a:t>
          </a:r>
          <a:endParaRPr lang="en-US" sz="1700" kern="1200" dirty="0"/>
        </a:p>
      </dsp:txBody>
      <dsp:txXfrm>
        <a:off x="4152093" y="1862858"/>
        <a:ext cx="2884904" cy="2678527"/>
      </dsp:txXfrm>
    </dsp:sp>
    <dsp:sp modelId="{AAE727B6-5863-47FA-A547-8A8FE176C845}">
      <dsp:nvSpPr>
        <dsp:cNvPr id="0" name=""/>
        <dsp:cNvSpPr/>
      </dsp:nvSpPr>
      <dsp:spPr>
        <a:xfrm>
          <a:off x="7459393" y="1457415"/>
          <a:ext cx="3051570" cy="290743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FE6305-ACAE-4081-8378-456FC90C1F8C}">
      <dsp:nvSpPr>
        <dsp:cNvPr id="0" name=""/>
        <dsp:cNvSpPr/>
      </dsp:nvSpPr>
      <dsp:spPr>
        <a:xfrm>
          <a:off x="7798456" y="1779525"/>
          <a:ext cx="3051570" cy="290743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ru-RU" sz="1700" b="0" i="0" kern="1200" dirty="0">
              <a:latin typeface="Gill Sans Nova"/>
            </a:rPr>
            <a:t>"</a:t>
          </a:r>
          <a:r>
            <a:rPr lang="ru-RU" sz="1700" b="0" i="0" kern="1200" dirty="0"/>
            <a:t>The </a:t>
          </a:r>
          <a:r>
            <a:rPr lang="ru-RU" sz="1700" b="0" i="0" kern="1200" dirty="0" err="1"/>
            <a:t>terrorists</a:t>
          </a:r>
          <a:r>
            <a:rPr lang="ru-RU" sz="1700" b="0" i="0" kern="1200" dirty="0"/>
            <a:t> </a:t>
          </a:r>
          <a:r>
            <a:rPr lang="ru-RU" sz="1700" b="0" i="0" kern="1200" dirty="0" err="1"/>
            <a:t>thought</a:t>
          </a:r>
          <a:r>
            <a:rPr lang="ru-RU" sz="1700" b="0" i="0" kern="1200" dirty="0"/>
            <a:t> </a:t>
          </a:r>
          <a:r>
            <a:rPr lang="ru-RU" sz="1700" b="0" i="0" kern="1200" dirty="0" err="1"/>
            <a:t>that</a:t>
          </a:r>
          <a:r>
            <a:rPr lang="ru-RU" sz="1700" b="0" i="0" kern="1200" dirty="0"/>
            <a:t> </a:t>
          </a:r>
          <a:r>
            <a:rPr lang="ru-RU" sz="1700" b="0" i="0" kern="1200" dirty="0" err="1"/>
            <a:t>they</a:t>
          </a:r>
          <a:r>
            <a:rPr lang="ru-RU" sz="1700" b="0" i="0" kern="1200" dirty="0"/>
            <a:t> </a:t>
          </a:r>
          <a:r>
            <a:rPr lang="ru-RU" sz="1700" b="0" i="0" kern="1200" dirty="0" err="1"/>
            <a:t>would</a:t>
          </a:r>
          <a:r>
            <a:rPr lang="ru-RU" sz="1700" b="0" i="0" kern="1200" dirty="0"/>
            <a:t> </a:t>
          </a:r>
          <a:r>
            <a:rPr lang="ru-RU" sz="1700" b="0" i="0" kern="1200" dirty="0" err="1"/>
            <a:t>change</a:t>
          </a:r>
          <a:r>
            <a:rPr lang="ru-RU" sz="1700" b="0" i="0" kern="1200" dirty="0"/>
            <a:t> </a:t>
          </a:r>
          <a:r>
            <a:rPr lang="ru-RU" sz="1700" b="0" i="0" kern="1200" dirty="0" err="1"/>
            <a:t>our</a:t>
          </a:r>
          <a:r>
            <a:rPr lang="ru-RU" sz="1700" b="0" i="0" kern="1200" dirty="0"/>
            <a:t> goals and stop our ambitions, but nothing has changed in my life, except that weakness, fear and hopelessness have died. Even if I held a weapon and he was in front of me, I would not shoot him," she said in a speech to the UN.</a:t>
          </a:r>
          <a:endParaRPr lang="en-US" sz="1700" kern="1200" dirty="0"/>
        </a:p>
      </dsp:txBody>
      <dsp:txXfrm>
        <a:off x="7883612" y="1864681"/>
        <a:ext cx="2881258" cy="273712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2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3835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8550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6800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8367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649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783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517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8905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006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2/28/2022</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6134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2/28/2022</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95239013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72"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CAC182-F354-497B-8D12-79C3A0EABA7D}"/>
              </a:ext>
            </a:extLst>
          </p:cNvPr>
          <p:cNvSpPr>
            <a:spLocks noGrp="1"/>
          </p:cNvSpPr>
          <p:nvPr>
            <p:ph type="ctrTitle"/>
          </p:nvPr>
        </p:nvSpPr>
        <p:spPr>
          <a:xfrm>
            <a:off x="311306" y="954038"/>
            <a:ext cx="5161721" cy="4049325"/>
          </a:xfrm>
        </p:spPr>
        <p:txBody>
          <a:bodyPr anchor="b">
            <a:normAutofit/>
          </a:bodyPr>
          <a:lstStyle/>
          <a:p>
            <a:pPr algn="r"/>
            <a:r>
              <a:rPr lang="mk-MK" dirty="0">
                <a:solidFill>
                  <a:schemeClr val="bg1"/>
                </a:solidFill>
                <a:ea typeface="+mj-lt"/>
                <a:cs typeface="+mj-lt"/>
              </a:rPr>
              <a:t> </a:t>
            </a:r>
            <a:r>
              <a:rPr lang="mk-MK" b="0" dirty="0" err="1">
                <a:solidFill>
                  <a:schemeClr val="bg1"/>
                </a:solidFill>
                <a:ea typeface="+mj-lt"/>
                <a:cs typeface="+mj-lt"/>
              </a:rPr>
              <a:t>Malala</a:t>
            </a:r>
            <a:r>
              <a:rPr lang="mk-MK" b="0" dirty="0">
                <a:solidFill>
                  <a:schemeClr val="bg1"/>
                </a:solidFill>
                <a:ea typeface="+mj-lt"/>
                <a:cs typeface="+mj-lt"/>
              </a:rPr>
              <a:t> </a:t>
            </a:r>
            <a:r>
              <a:rPr lang="mk-MK" b="0" dirty="0" err="1">
                <a:solidFill>
                  <a:schemeClr val="bg1"/>
                </a:solidFill>
                <a:ea typeface="+mj-lt"/>
                <a:cs typeface="+mj-lt"/>
              </a:rPr>
              <a:t>Yousafzai</a:t>
            </a:r>
            <a:endParaRPr lang="en-US" dirty="0" err="1">
              <a:solidFill>
                <a:schemeClr val="bg1"/>
              </a:solidFill>
            </a:endParaRPr>
          </a:p>
        </p:txBody>
      </p:sp>
      <p:pic>
        <p:nvPicPr>
          <p:cNvPr id="4" name="Picture 3" descr="A gold mandala on a red background">
            <a:extLst>
              <a:ext uri="{FF2B5EF4-FFF2-40B4-BE49-F238E27FC236}">
                <a16:creationId xmlns:a16="http://schemas.microsoft.com/office/drawing/2014/main" id="{9EDB9A86-1DD0-412A-9364-A4A5E3BD650B}"/>
              </a:ext>
            </a:extLst>
          </p:cNvPr>
          <p:cNvPicPr>
            <a:picLocks noChangeAspect="1"/>
          </p:cNvPicPr>
          <p:nvPr/>
        </p:nvPicPr>
        <p:blipFill rotWithShape="1">
          <a:blip r:embed="rId2">
            <a:duotone>
              <a:schemeClr val="accent2">
                <a:shade val="45000"/>
                <a:satMod val="135000"/>
              </a:schemeClr>
              <a:prstClr val="white"/>
            </a:duotone>
            <a:alphaModFix amt="51000"/>
          </a:blip>
          <a:srcRect r="26345"/>
          <a:stretch/>
        </p:blipFill>
        <p:spPr>
          <a:xfrm>
            <a:off x="5461821" y="0"/>
            <a:ext cx="6718972" cy="6858000"/>
          </a:xfrm>
          <a:prstGeom prst="rect">
            <a:avLst/>
          </a:prstGeom>
        </p:spPr>
      </p:pic>
      <p:sp>
        <p:nvSpPr>
          <p:cNvPr id="22"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57738" y="81499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24" name="Graphic 15">
            <a:extLst>
              <a:ext uri="{FF2B5EF4-FFF2-40B4-BE49-F238E27FC236}">
                <a16:creationId xmlns:a16="http://schemas.microsoft.com/office/drawing/2014/main" id="{8550FED7-7C32-42BB-98DB-30272A6331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16518" y="104429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6"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42198" y="1268720"/>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cxnSp>
        <p:nvCxnSpPr>
          <p:cNvPr id="28" name="Straight Connector 2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9322" y="6274341"/>
            <a:ext cx="11353800"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ED0FFC67-9032-43E6-A15D-0061DD06ABBC}"/>
              </a:ext>
            </a:extLst>
          </p:cNvPr>
          <p:cNvPicPr>
            <a:picLocks noChangeAspect="1"/>
          </p:cNvPicPr>
          <p:nvPr/>
        </p:nvPicPr>
        <p:blipFill>
          <a:blip r:embed="rId3"/>
          <a:stretch>
            <a:fillRect/>
          </a:stretch>
        </p:blipFill>
        <p:spPr>
          <a:xfrm>
            <a:off x="6334530" y="1083685"/>
            <a:ext cx="4995965" cy="5000625"/>
          </a:xfrm>
          <a:prstGeom prst="rect">
            <a:avLst/>
          </a:prstGeom>
        </p:spPr>
      </p:pic>
    </p:spTree>
    <p:extLst>
      <p:ext uri="{BB962C8B-B14F-4D97-AF65-F5344CB8AC3E}">
        <p14:creationId xmlns:p14="http://schemas.microsoft.com/office/powerpoint/2010/main" val="543726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5C05CAAB-DBA2-4548-AD5F-01BB97FBB2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03ADBE-86B9-4F47-B0F5-BAB96FB4A966}"/>
              </a:ext>
            </a:extLst>
          </p:cNvPr>
          <p:cNvSpPr>
            <a:spLocks noGrp="1"/>
          </p:cNvSpPr>
          <p:nvPr>
            <p:ph type="title"/>
          </p:nvPr>
        </p:nvSpPr>
        <p:spPr>
          <a:xfrm>
            <a:off x="1188069" y="381935"/>
            <a:ext cx="4008583" cy="5974414"/>
          </a:xfrm>
        </p:spPr>
        <p:txBody>
          <a:bodyPr vert="horz" lIns="91440" tIns="45720" rIns="91440" bIns="45720" rtlCol="0" anchor="ctr">
            <a:normAutofit/>
          </a:bodyPr>
          <a:lstStyle/>
          <a:p>
            <a:r>
              <a:rPr lang="en-US" sz="7200" dirty="0">
                <a:solidFill>
                  <a:schemeClr val="bg1"/>
                </a:solidFill>
              </a:rPr>
              <a:t>Who is Malala Yousafzai?</a:t>
            </a:r>
            <a:endParaRPr lang="en-US" dirty="0">
              <a:solidFill>
                <a:schemeClr val="bg1"/>
              </a:solidFill>
              <a:ea typeface="+mj-ea"/>
              <a:cs typeface="+mj-cs"/>
            </a:endParaRPr>
          </a:p>
        </p:txBody>
      </p:sp>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7"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9"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sp>
        <p:nvSpPr>
          <p:cNvPr id="4" name="Text Placeholder 3">
            <a:extLst>
              <a:ext uri="{FF2B5EF4-FFF2-40B4-BE49-F238E27FC236}">
                <a16:creationId xmlns:a16="http://schemas.microsoft.com/office/drawing/2014/main" id="{086A1DDE-A204-4EDE-ABC5-A6A4C9C089C1}"/>
              </a:ext>
            </a:extLst>
          </p:cNvPr>
          <p:cNvSpPr>
            <a:spLocks noGrp="1"/>
          </p:cNvSpPr>
          <p:nvPr>
            <p:ph type="body" sz="half" idx="2"/>
          </p:nvPr>
        </p:nvSpPr>
        <p:spPr>
          <a:xfrm>
            <a:off x="6096000" y="381935"/>
            <a:ext cx="4986955" cy="5974415"/>
          </a:xfrm>
        </p:spPr>
        <p:txBody>
          <a:bodyPr vert="horz" lIns="91440" tIns="45720" rIns="91440" bIns="45720" rtlCol="0" anchor="ctr">
            <a:normAutofit/>
          </a:bodyPr>
          <a:lstStyle/>
          <a:p>
            <a:r>
              <a:rPr lang="en-US" sz="2800" dirty="0">
                <a:ea typeface="+mn-lt"/>
                <a:cs typeface="+mn-lt"/>
              </a:rPr>
              <a:t>Malala Yousafzai was born on July </a:t>
            </a:r>
            <a:r>
              <a:rPr lang="en-US" sz="2800" b="0" i="0" dirty="0">
                <a:effectLst/>
                <a:ea typeface="+mn-lt"/>
                <a:cs typeface="+mn-lt"/>
              </a:rPr>
              <a:t>12</a:t>
            </a:r>
            <a:r>
              <a:rPr lang="en-US" sz="2800" dirty="0">
                <a:ea typeface="+mn-lt"/>
                <a:cs typeface="+mn-lt"/>
              </a:rPr>
              <a:t>,</a:t>
            </a:r>
            <a:r>
              <a:rPr lang="en-US" sz="2800" b="0" i="0" dirty="0">
                <a:effectLst/>
                <a:ea typeface="+mn-lt"/>
                <a:cs typeface="+mn-lt"/>
              </a:rPr>
              <a:t> 1997. </a:t>
            </a:r>
            <a:r>
              <a:rPr lang="en-US" sz="2800" dirty="0">
                <a:ea typeface="+mn-lt"/>
                <a:cs typeface="+mn-lt"/>
              </a:rPr>
              <a:t>Yousafzai was born in Mingora</a:t>
            </a:r>
            <a:r>
              <a:rPr lang="en-US" sz="2800" b="0" i="0" dirty="0">
                <a:effectLst/>
                <a:ea typeface="+mn-lt"/>
                <a:cs typeface="+mn-lt"/>
              </a:rPr>
              <a:t>, </a:t>
            </a:r>
            <a:r>
              <a:rPr lang="en-US" sz="2800" dirty="0">
                <a:ea typeface="+mn-lt"/>
                <a:cs typeface="+mn-lt"/>
              </a:rPr>
              <a:t>Pakistan</a:t>
            </a:r>
            <a:r>
              <a:rPr lang="en-US" sz="2800" b="0" i="0" dirty="0">
                <a:effectLst/>
                <a:ea typeface="+mn-lt"/>
                <a:cs typeface="+mn-lt"/>
              </a:rPr>
              <a:t>. </a:t>
            </a:r>
            <a:r>
              <a:rPr lang="en-US" sz="2800" dirty="0">
                <a:ea typeface="+mn-lt"/>
                <a:cs typeface="+mn-lt"/>
              </a:rPr>
              <a:t>Malala is a women's education activist and the youngest Nobel laureate</a:t>
            </a:r>
            <a:r>
              <a:rPr lang="en-US" sz="2800" b="0" i="0" dirty="0">
                <a:effectLst/>
                <a:ea typeface="+mn-lt"/>
                <a:cs typeface="+mn-lt"/>
              </a:rPr>
              <a:t>. </a:t>
            </a:r>
            <a:r>
              <a:rPr lang="en-US" sz="2800" dirty="0">
                <a:ea typeface="+mn-lt"/>
                <a:cs typeface="+mn-lt"/>
              </a:rPr>
              <a:t>Her great inspiration were the thoughts of her father and the humanitarian work</a:t>
            </a:r>
            <a:r>
              <a:rPr lang="en-US" sz="2800" b="0" i="0" dirty="0">
                <a:effectLst/>
                <a:ea typeface="+mn-lt"/>
                <a:cs typeface="+mn-lt"/>
              </a:rPr>
              <a:t>.</a:t>
            </a:r>
            <a:endParaRPr lang="en-US" dirty="0">
              <a:ea typeface="+mn-lt"/>
              <a:cs typeface="+mn-lt"/>
            </a:endParaRPr>
          </a:p>
          <a:p>
            <a:pPr indent="-228600">
              <a:buFont typeface="Arial" panose="020B0604020202020204" pitchFamily="34" charset="0"/>
              <a:buChar char="•"/>
            </a:pPr>
            <a:endParaRPr lang="en-US" sz="1800" dirty="0"/>
          </a:p>
        </p:txBody>
      </p:sp>
      <p:cxnSp>
        <p:nvCxnSpPr>
          <p:cNvPr id="21" name="Straight Connector 20">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556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5C05CAAB-DBA2-4548-AD5F-01BB97FBB2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4" name="Straight Connector 13">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6"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8"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0"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6" name="Text Placeholder 3">
            <a:extLst>
              <a:ext uri="{FF2B5EF4-FFF2-40B4-BE49-F238E27FC236}">
                <a16:creationId xmlns:a16="http://schemas.microsoft.com/office/drawing/2014/main" id="{ECBD9BB5-8668-45C7-8840-146B394C3823}"/>
              </a:ext>
            </a:extLst>
          </p:cNvPr>
          <p:cNvGraphicFramePr/>
          <p:nvPr>
            <p:extLst>
              <p:ext uri="{D42A27DB-BD31-4B8C-83A1-F6EECF244321}">
                <p14:modId xmlns:p14="http://schemas.microsoft.com/office/powerpoint/2010/main" val="800417396"/>
              </p:ext>
            </p:extLst>
          </p:nvPr>
        </p:nvGraphicFramePr>
        <p:xfrm>
          <a:off x="793377" y="473133"/>
          <a:ext cx="10515600" cy="5535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316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5C05CAAB-DBA2-4548-AD5F-01BB97FBB2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4" name="Straight Connector 13">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6"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4"/>
          </a:solidFill>
          <a:ln w="603" cap="flat">
            <a:noFill/>
            <a:prstDash val="solid"/>
            <a:miter/>
          </a:ln>
        </p:spPr>
        <p:txBody>
          <a:bodyPr rtlCol="0" anchor="ctr"/>
          <a:lstStyle/>
          <a:p>
            <a:endParaRPr lang="en-US"/>
          </a:p>
        </p:txBody>
      </p:sp>
      <p:sp>
        <p:nvSpPr>
          <p:cNvPr id="18"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solidFill>
          <a:ln w="422" cap="flat">
            <a:noFill/>
            <a:prstDash val="solid"/>
            <a:miter/>
          </a:ln>
        </p:spPr>
        <p:txBody>
          <a:bodyPr rtlCol="0" anchor="ctr"/>
          <a:lstStyle/>
          <a:p>
            <a:endParaRPr lang="en-US"/>
          </a:p>
        </p:txBody>
      </p:sp>
      <p:sp>
        <p:nvSpPr>
          <p:cNvPr id="20"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4"/>
          </a:solidFill>
          <a:ln w="610" cap="flat">
            <a:noFill/>
            <a:prstDash val="solid"/>
            <a:miter/>
          </a:ln>
        </p:spPr>
        <p:txBody>
          <a:bodyPr rtlCol="0" anchor="ctr"/>
          <a:lstStyle/>
          <a:p>
            <a:endParaRPr lang="en-US"/>
          </a:p>
        </p:txBody>
      </p:sp>
      <p:graphicFrame>
        <p:nvGraphicFramePr>
          <p:cNvPr id="6" name="Text Placeholder 3">
            <a:extLst>
              <a:ext uri="{FF2B5EF4-FFF2-40B4-BE49-F238E27FC236}">
                <a16:creationId xmlns:a16="http://schemas.microsoft.com/office/drawing/2014/main" id="{FF96714D-02ED-4647-A20A-2A0E02A1C992}"/>
              </a:ext>
            </a:extLst>
          </p:cNvPr>
          <p:cNvGraphicFramePr/>
          <p:nvPr>
            <p:extLst>
              <p:ext uri="{D42A27DB-BD31-4B8C-83A1-F6EECF244321}">
                <p14:modId xmlns:p14="http://schemas.microsoft.com/office/powerpoint/2010/main" val="1642360005"/>
              </p:ext>
            </p:extLst>
          </p:nvPr>
        </p:nvGraphicFramePr>
        <p:xfrm>
          <a:off x="715889" y="356812"/>
          <a:ext cx="10850027" cy="6144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6265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5E7AA7E8-8006-4E1F-A566-FCF37EE6F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AD8D14-4BFC-462B-A1D0-97E57D12CDB6}"/>
              </a:ext>
            </a:extLst>
          </p:cNvPr>
          <p:cNvSpPr>
            <a:spLocks noGrp="1"/>
          </p:cNvSpPr>
          <p:nvPr>
            <p:ph type="title"/>
          </p:nvPr>
        </p:nvSpPr>
        <p:spPr>
          <a:xfrm>
            <a:off x="242910" y="1598246"/>
            <a:ext cx="4626709" cy="5122985"/>
          </a:xfrm>
        </p:spPr>
        <p:txBody>
          <a:bodyPr vert="horz" lIns="91440" tIns="45720" rIns="91440" bIns="45720" rtlCol="0" anchor="t">
            <a:normAutofit/>
          </a:bodyPr>
          <a:lstStyle/>
          <a:p>
            <a:pPr algn="r"/>
            <a:r>
              <a:rPr lang="en-US" sz="5500" dirty="0">
                <a:solidFill>
                  <a:schemeClr val="bg1"/>
                </a:solidFill>
              </a:rPr>
              <a:t>SOME </a:t>
            </a:r>
            <a:br>
              <a:rPr lang="en-US" sz="5500" dirty="0">
                <a:solidFill>
                  <a:schemeClr val="bg1"/>
                </a:solidFill>
              </a:rPr>
            </a:br>
            <a:r>
              <a:rPr lang="en-US" sz="5500" dirty="0">
                <a:solidFill>
                  <a:schemeClr val="bg1"/>
                </a:solidFill>
              </a:rPr>
              <a:t>OF </a:t>
            </a:r>
            <a:br>
              <a:rPr lang="en-US" sz="5500" dirty="0">
                <a:solidFill>
                  <a:schemeClr val="bg1"/>
                </a:solidFill>
              </a:rPr>
            </a:br>
            <a:r>
              <a:rPr lang="en-US" sz="5500" dirty="0">
                <a:solidFill>
                  <a:schemeClr val="bg1"/>
                </a:solidFill>
              </a:rPr>
              <a:t>HER INSPIRING QUOTES</a:t>
            </a:r>
            <a:endParaRPr lang="en-US" dirty="0">
              <a:solidFill>
                <a:schemeClr val="bg1"/>
              </a:solidFill>
              <a:ea typeface="+mj-ea"/>
              <a:cs typeface="+mj-cs"/>
            </a:endParaRPr>
          </a:p>
        </p:txBody>
      </p:sp>
      <p:sp>
        <p:nvSpPr>
          <p:cNvPr id="9" name="Text Placeholder 2">
            <a:extLst>
              <a:ext uri="{FF2B5EF4-FFF2-40B4-BE49-F238E27FC236}">
                <a16:creationId xmlns:a16="http://schemas.microsoft.com/office/drawing/2014/main" id="{3A7D579E-31FC-4FBD-AA14-82A3DA5C2232}"/>
              </a:ext>
            </a:extLst>
          </p:cNvPr>
          <p:cNvSpPr>
            <a:spLocks noGrp="1"/>
          </p:cNvSpPr>
          <p:nvPr>
            <p:ph type="body" idx="1"/>
          </p:nvPr>
        </p:nvSpPr>
        <p:spPr>
          <a:xfrm>
            <a:off x="5792993" y="383060"/>
            <a:ext cx="6254841" cy="6303002"/>
          </a:xfrm>
        </p:spPr>
        <p:txBody>
          <a:bodyPr vert="horz" lIns="91440" tIns="45720" rIns="91440" bIns="45720" rtlCol="0" anchor="t">
            <a:noAutofit/>
          </a:bodyPr>
          <a:lstStyle/>
          <a:p>
            <a:pPr marL="285750" indent="-285750">
              <a:buFont typeface="Wingdings" panose="05000000000000000000" pitchFamily="2" charset="2"/>
              <a:buChar char="v"/>
            </a:pPr>
            <a:r>
              <a:rPr lang="en-US" dirty="0">
                <a:solidFill>
                  <a:schemeClr val="bg1"/>
                </a:solidFill>
                <a:ea typeface="+mn-lt"/>
                <a:cs typeface="+mn-lt"/>
              </a:rPr>
              <a:t>One child, one teacher</a:t>
            </a:r>
            <a:r>
              <a:rPr lang="en-US" b="0" i="0" kern="1200" dirty="0">
                <a:solidFill>
                  <a:schemeClr val="bg1"/>
                </a:solidFill>
                <a:effectLst/>
                <a:ea typeface="+mn-lt"/>
                <a:cs typeface="+mn-lt"/>
              </a:rPr>
              <a:t>, </a:t>
            </a:r>
            <a:r>
              <a:rPr lang="en-US" dirty="0">
                <a:solidFill>
                  <a:schemeClr val="bg1"/>
                </a:solidFill>
                <a:ea typeface="+mn-lt"/>
                <a:cs typeface="+mn-lt"/>
              </a:rPr>
              <a:t>one pen</a:t>
            </a:r>
            <a:r>
              <a:rPr lang="en-US" b="0" i="0" kern="1200" dirty="0">
                <a:solidFill>
                  <a:schemeClr val="bg1"/>
                </a:solidFill>
                <a:effectLst/>
                <a:ea typeface="+mn-lt"/>
                <a:cs typeface="+mn-lt"/>
              </a:rPr>
              <a:t>, </a:t>
            </a:r>
            <a:r>
              <a:rPr lang="en-US" dirty="0">
                <a:solidFill>
                  <a:schemeClr val="bg1"/>
                </a:solidFill>
                <a:ea typeface="+mn-lt"/>
                <a:cs typeface="+mn-lt"/>
              </a:rPr>
              <a:t>and one book can change the world</a:t>
            </a:r>
            <a:r>
              <a:rPr lang="en-US" b="0" i="0" kern="1200" dirty="0">
                <a:solidFill>
                  <a:schemeClr val="bg1"/>
                </a:solidFill>
                <a:effectLst/>
                <a:ea typeface="+mn-lt"/>
                <a:cs typeface="+mn-lt"/>
              </a:rPr>
              <a:t>.</a:t>
            </a:r>
            <a:endParaRPr lang="en-US" kern="1200" dirty="0">
              <a:solidFill>
                <a:schemeClr val="bg1"/>
              </a:solidFill>
              <a:ea typeface="+mn-lt"/>
              <a:cs typeface="+mn-lt"/>
            </a:endParaRPr>
          </a:p>
          <a:p>
            <a:pPr marL="285750" indent="-285750">
              <a:buFont typeface="Wingdings" panose="05000000000000000000" pitchFamily="2" charset="2"/>
              <a:buChar char="v"/>
            </a:pPr>
            <a:r>
              <a:rPr lang="en-US" b="1" dirty="0">
                <a:solidFill>
                  <a:schemeClr val="bg1"/>
                </a:solidFill>
                <a:ea typeface="+mn-lt"/>
                <a:cs typeface="+mn-lt"/>
              </a:rPr>
              <a:t>I raise up my voice </a:t>
            </a:r>
            <a:r>
              <a:rPr lang="en-US" b="1" i="0" kern="1200" dirty="0">
                <a:solidFill>
                  <a:schemeClr val="bg1"/>
                </a:solidFill>
                <a:effectLst/>
                <a:ea typeface="+mn-lt"/>
                <a:cs typeface="+mn-lt"/>
              </a:rPr>
              <a:t>- </a:t>
            </a:r>
            <a:r>
              <a:rPr lang="en-US" b="1" dirty="0">
                <a:solidFill>
                  <a:schemeClr val="bg1"/>
                </a:solidFill>
                <a:ea typeface="+mn-lt"/>
                <a:cs typeface="+mn-lt"/>
              </a:rPr>
              <a:t>not so I can shout but so that those without a voice can be heard</a:t>
            </a:r>
            <a:r>
              <a:rPr lang="en-US" b="0" i="0" kern="1200" dirty="0">
                <a:solidFill>
                  <a:schemeClr val="bg1"/>
                </a:solidFill>
                <a:effectLst/>
                <a:ea typeface="+mn-lt"/>
                <a:cs typeface="+mn-lt"/>
              </a:rPr>
              <a:t>.</a:t>
            </a:r>
            <a:r>
              <a:rPr lang="en-US" dirty="0">
                <a:solidFill>
                  <a:schemeClr val="bg1"/>
                </a:solidFill>
                <a:ea typeface="+mn-lt"/>
                <a:cs typeface="+mn-lt"/>
              </a:rPr>
              <a:t> We cannot succeed when half of us are held back.</a:t>
            </a:r>
            <a:endParaRPr lang="en-US" b="0" i="0" kern="1200" dirty="0">
              <a:solidFill>
                <a:schemeClr val="bg1"/>
              </a:solidFill>
              <a:effectLst/>
              <a:ea typeface="+mn-lt"/>
              <a:cs typeface="+mn-lt"/>
            </a:endParaRPr>
          </a:p>
          <a:p>
            <a:pPr marL="285750" indent="-285750">
              <a:buFont typeface="Wingdings" panose="05000000000000000000" pitchFamily="2" charset="2"/>
              <a:buChar char="v"/>
            </a:pPr>
            <a:r>
              <a:rPr lang="en-US" i="1" dirty="0">
                <a:solidFill>
                  <a:schemeClr val="bg1"/>
                </a:solidFill>
                <a:ea typeface="+mn-lt"/>
                <a:cs typeface="+mn-lt"/>
              </a:rPr>
              <a:t>If one man can destroy everything</a:t>
            </a:r>
            <a:r>
              <a:rPr lang="en-US" b="0" i="1" kern="1200" dirty="0">
                <a:solidFill>
                  <a:schemeClr val="bg1"/>
                </a:solidFill>
                <a:effectLst/>
                <a:ea typeface="+mn-lt"/>
                <a:cs typeface="+mn-lt"/>
              </a:rPr>
              <a:t>, </a:t>
            </a:r>
            <a:r>
              <a:rPr lang="en-US" i="1" dirty="0">
                <a:solidFill>
                  <a:schemeClr val="bg1"/>
                </a:solidFill>
                <a:ea typeface="+mn-lt"/>
                <a:cs typeface="+mn-lt"/>
              </a:rPr>
              <a:t>why can't one girl change it</a:t>
            </a:r>
            <a:r>
              <a:rPr lang="en-US" b="0" i="1" kern="1200" dirty="0">
                <a:solidFill>
                  <a:schemeClr val="bg1"/>
                </a:solidFill>
                <a:effectLst/>
                <a:ea typeface="+mn-lt"/>
                <a:cs typeface="+mn-lt"/>
              </a:rPr>
              <a:t>?</a:t>
            </a:r>
          </a:p>
          <a:p>
            <a:pPr marL="285750" indent="-285750">
              <a:buFont typeface="Wingdings" panose="05000000000000000000" pitchFamily="2" charset="2"/>
              <a:buChar char="v"/>
            </a:pPr>
            <a:r>
              <a:rPr lang="en-US" dirty="0">
                <a:solidFill>
                  <a:schemeClr val="bg1"/>
                </a:solidFill>
                <a:ea typeface="+mn-lt"/>
                <a:cs typeface="+mn-lt"/>
              </a:rPr>
              <a:t>When the whole world is silent</a:t>
            </a:r>
            <a:r>
              <a:rPr lang="en-US" b="0" i="0" kern="1200" dirty="0">
                <a:solidFill>
                  <a:schemeClr val="bg1"/>
                </a:solidFill>
                <a:effectLst/>
                <a:ea typeface="+mn-lt"/>
                <a:cs typeface="+mn-lt"/>
              </a:rPr>
              <a:t>, </a:t>
            </a:r>
            <a:r>
              <a:rPr lang="en-US" dirty="0">
                <a:solidFill>
                  <a:schemeClr val="bg1"/>
                </a:solidFill>
                <a:ea typeface="+mn-lt"/>
                <a:cs typeface="+mn-lt"/>
              </a:rPr>
              <a:t>even one voice becomes powerful</a:t>
            </a:r>
            <a:r>
              <a:rPr lang="en-US" b="0" i="0" kern="1200" dirty="0">
                <a:solidFill>
                  <a:schemeClr val="bg1"/>
                </a:solidFill>
                <a:effectLst/>
                <a:ea typeface="+mn-lt"/>
                <a:cs typeface="+mn-lt"/>
              </a:rPr>
              <a:t>.</a:t>
            </a:r>
            <a:endParaRPr lang="en-US" kern="1200" dirty="0">
              <a:solidFill>
                <a:schemeClr val="bg1"/>
              </a:solidFill>
              <a:ea typeface="+mn-lt"/>
              <a:cs typeface="+mn-lt"/>
            </a:endParaRPr>
          </a:p>
          <a:p>
            <a:pPr marL="285750" indent="-285750">
              <a:buFont typeface="Wingdings" panose="05000000000000000000" pitchFamily="2" charset="2"/>
              <a:buChar char="v"/>
            </a:pPr>
            <a:r>
              <a:rPr lang="en-US" b="1" dirty="0">
                <a:solidFill>
                  <a:schemeClr val="bg1"/>
                </a:solidFill>
                <a:ea typeface="+mn-lt"/>
                <a:cs typeface="+mn-lt"/>
              </a:rPr>
              <a:t>With guns you can kill terrorists</a:t>
            </a:r>
            <a:r>
              <a:rPr lang="en-US" b="0" i="0" kern="1200" dirty="0">
                <a:solidFill>
                  <a:schemeClr val="bg1"/>
                </a:solidFill>
                <a:effectLst/>
                <a:ea typeface="+mn-lt"/>
                <a:cs typeface="+mn-lt"/>
              </a:rPr>
              <a:t>, </a:t>
            </a:r>
            <a:r>
              <a:rPr lang="en-US" dirty="0">
                <a:solidFill>
                  <a:schemeClr val="bg1"/>
                </a:solidFill>
                <a:ea typeface="+mn-lt"/>
                <a:cs typeface="+mn-lt"/>
              </a:rPr>
              <a:t>With education you can kill terrorism.”</a:t>
            </a:r>
            <a:endParaRPr lang="en-US" b="0" i="0" kern="1200" dirty="0">
              <a:solidFill>
                <a:schemeClr val="bg1"/>
              </a:solidFill>
              <a:effectLst/>
              <a:ea typeface="+mn-lt"/>
              <a:cs typeface="+mn-lt"/>
            </a:endParaRPr>
          </a:p>
          <a:p>
            <a:pPr marL="285750" indent="-285750">
              <a:buFont typeface="Wingdings" panose="05000000000000000000" pitchFamily="2" charset="2"/>
              <a:buChar char="v"/>
            </a:pPr>
            <a:r>
              <a:rPr lang="en-US" i="1" dirty="0">
                <a:solidFill>
                  <a:schemeClr val="bg1"/>
                </a:solidFill>
                <a:ea typeface="+mn-lt"/>
                <a:cs typeface="+mn-lt"/>
              </a:rPr>
              <a:t>Education is neither Eastern nor Western, </a:t>
            </a:r>
            <a:r>
              <a:rPr lang="en-US" b="1" i="1" dirty="0">
                <a:solidFill>
                  <a:schemeClr val="bg1"/>
                </a:solidFill>
                <a:ea typeface="+mn-lt"/>
                <a:cs typeface="+mn-lt"/>
              </a:rPr>
              <a:t>it is human</a:t>
            </a:r>
            <a:r>
              <a:rPr lang="en-US" b="1" i="1" kern="1200" dirty="0">
                <a:solidFill>
                  <a:schemeClr val="bg1"/>
                </a:solidFill>
                <a:effectLst/>
                <a:ea typeface="+mn-lt"/>
                <a:cs typeface="+mn-lt"/>
              </a:rPr>
              <a:t>.</a:t>
            </a:r>
            <a:endParaRPr lang="en-US" b="1" i="1" kern="1200" dirty="0">
              <a:solidFill>
                <a:schemeClr val="bg1"/>
              </a:solidFill>
              <a:ea typeface="+mn-lt"/>
              <a:cs typeface="+mn-lt"/>
            </a:endParaRPr>
          </a:p>
          <a:p>
            <a:pPr marL="285750" indent="-285750">
              <a:buFont typeface="Wingdings" panose="05000000000000000000" pitchFamily="2" charset="2"/>
              <a:buChar char="v"/>
            </a:pPr>
            <a:r>
              <a:rPr lang="en-US" i="1" dirty="0">
                <a:solidFill>
                  <a:schemeClr val="bg1"/>
                </a:solidFill>
                <a:ea typeface="+mn-lt"/>
                <a:cs typeface="+mn-lt"/>
              </a:rPr>
              <a:t>When someone takes away your pens you </a:t>
            </a:r>
            <a:r>
              <a:rPr lang="en-US" i="1" dirty="0" err="1">
                <a:solidFill>
                  <a:schemeClr val="bg1"/>
                </a:solidFill>
                <a:ea typeface="+mn-lt"/>
                <a:cs typeface="+mn-lt"/>
              </a:rPr>
              <a:t>realise</a:t>
            </a:r>
            <a:r>
              <a:rPr lang="en-US" i="1" dirty="0">
                <a:solidFill>
                  <a:schemeClr val="bg1"/>
                </a:solidFill>
                <a:ea typeface="+mn-lt"/>
                <a:cs typeface="+mn-lt"/>
              </a:rPr>
              <a:t> quite how important education is</a:t>
            </a:r>
            <a:r>
              <a:rPr lang="en-US" b="0" i="1" kern="1200" dirty="0">
                <a:solidFill>
                  <a:schemeClr val="bg1"/>
                </a:solidFill>
                <a:effectLst/>
                <a:ea typeface="+mn-lt"/>
                <a:cs typeface="+mn-lt"/>
              </a:rPr>
              <a:t>.</a:t>
            </a:r>
            <a:endParaRPr lang="en-US" i="1" kern="1200" dirty="0">
              <a:solidFill>
                <a:schemeClr val="bg1"/>
              </a:solidFill>
              <a:ea typeface="+mn-lt"/>
              <a:cs typeface="+mn-lt"/>
            </a:endParaRPr>
          </a:p>
        </p:txBody>
      </p:sp>
      <p:cxnSp>
        <p:nvCxnSpPr>
          <p:cNvPr id="12" name="Straight Connector 1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6908003"/>
      </p:ext>
    </p:extLst>
  </p:cSld>
  <p:clrMapOvr>
    <a:masterClrMapping/>
  </p:clrMapOvr>
</p:sld>
</file>

<file path=ppt/theme/theme1.xml><?xml version="1.0" encoding="utf-8"?>
<a:theme xmlns:a="http://schemas.openxmlformats.org/drawingml/2006/main" name="GradientVTI">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45</TotalTime>
  <Words>522</Words>
  <Application>Microsoft Office PowerPoint</Application>
  <PresentationFormat>Widescreen</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GradientVTI</vt:lpstr>
      <vt:lpstr> Malala Yousafzai</vt:lpstr>
      <vt:lpstr>Who is Malala Yousafzai?</vt:lpstr>
      <vt:lpstr>PowerPoint Presentation</vt:lpstr>
      <vt:lpstr>PowerPoint Presentation</vt:lpstr>
      <vt:lpstr>SOME  OF  HER INSPIRING QUOTES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Малала јусафзаи</dc:title>
  <dc:creator>petarmihailov79@yahoo.com</dc:creator>
  <cp:lastModifiedBy>petarmihailov79@yahoo.com</cp:lastModifiedBy>
  <cp:revision>55</cp:revision>
  <dcterms:created xsi:type="dcterms:W3CDTF">2022-02-28T18:45:03Z</dcterms:created>
  <dcterms:modified xsi:type="dcterms:W3CDTF">2022-02-28T20:33:35Z</dcterms:modified>
</cp:coreProperties>
</file>